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64" r:id="rId4"/>
    <p:sldId id="367" r:id="rId5"/>
    <p:sldId id="372" r:id="rId6"/>
    <p:sldId id="371" r:id="rId7"/>
    <p:sldId id="373" r:id="rId8"/>
    <p:sldId id="374" r:id="rId9"/>
    <p:sldId id="378" r:id="rId10"/>
    <p:sldId id="377" r:id="rId11"/>
    <p:sldId id="375" r:id="rId12"/>
    <p:sldId id="376" r:id="rId13"/>
    <p:sldId id="3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FBF970-FAA7-41BE-921A-7D3CADA9BFE7}">
          <p14:sldIdLst>
            <p14:sldId id="256"/>
            <p14:sldId id="257"/>
          </p14:sldIdLst>
        </p14:section>
        <p14:section name="Untitled Section" id="{A13167E8-B432-4BFB-8101-7D7FFA832414}">
          <p14:sldIdLst>
            <p14:sldId id="364"/>
            <p14:sldId id="367"/>
            <p14:sldId id="372"/>
            <p14:sldId id="371"/>
            <p14:sldId id="373"/>
            <p14:sldId id="374"/>
            <p14:sldId id="378"/>
            <p14:sldId id="377"/>
            <p14:sldId id="375"/>
            <p14:sldId id="376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6256" autoAdjust="0"/>
  </p:normalViewPr>
  <p:slideViewPr>
    <p:cSldViewPr snapToGrid="0">
      <p:cViewPr varScale="1">
        <p:scale>
          <a:sx n="71" d="100"/>
          <a:sy n="71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A9FA-A4B8-40CF-8E8E-9D33DA1338E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22D1-4BF0-4153-BCB2-00723514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BA49-3116-44DF-AF54-2D6090385D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F1FEF-3F50-48B5-B459-2FD0B64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F1FEF-3F50-48B5-B459-2FD0B645C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F1FEF-3F50-48B5-B459-2FD0B645C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4C5-600B-4847-A836-4BAC989707A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0F97-FA1D-4ED8-AD06-66F0974A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282" y="2079540"/>
            <a:ext cx="9570780" cy="21390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n-US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br>
              <a:rPr lang="en-US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r>
              <a:rPr lang="en-US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  <a:t>Budget Form 3 Process</a:t>
            </a:r>
            <a:br>
              <a:rPr lang="en-US" sz="53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br>
              <a:rPr lang="en-US" sz="12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r>
              <a:rPr lang="en-US" sz="44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  <a:t>POSITION CONTROL</a:t>
            </a:r>
            <a:br>
              <a:rPr lang="en-US" sz="44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br>
              <a:rPr lang="en-US" sz="44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</a:br>
            <a:r>
              <a:rPr lang="en-US" sz="4400" cap="none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Microsoft JhengHei" panose="020B0604030504040204" pitchFamily="34" charset="-120"/>
              </a:rPr>
              <a:t>	</a:t>
            </a:r>
            <a:r>
              <a:rPr lang="en-US" sz="4400" cap="none" spc="-2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Microsoft JhengHei UI Light" panose="020B0304030504040204" pitchFamily="34" charset="-120"/>
              </a:rPr>
              <a:t>Department of Personnel Management</a:t>
            </a:r>
            <a:endParaRPr lang="en-US" sz="4400" spc="-20" dirty="0">
              <a:latin typeface="Franklin Gothic Book" panose="020B05030201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233" y="4218583"/>
            <a:ext cx="7592877" cy="977621"/>
          </a:xfrm>
        </p:spPr>
        <p:txBody>
          <a:bodyPr>
            <a:normAutofit lnSpcReduction="10000"/>
          </a:bodyPr>
          <a:lstStyle/>
          <a:p>
            <a:r>
              <a:rPr lang="en-US" sz="2000" cap="none" spc="-10" dirty="0">
                <a:latin typeface="Forte" panose="03060902040502070203" pitchFamily="66" charset="0"/>
                <a:ea typeface="Microsoft JhengHei" panose="020B0604030504040204" pitchFamily="34" charset="-120"/>
              </a:rPr>
              <a:t>Presented By:  </a:t>
            </a:r>
            <a:br>
              <a:rPr lang="en-US" sz="1400" dirty="0">
                <a:latin typeface="Franklin Gothic Medium" panose="020B0603020102020204" pitchFamily="34" charset="0"/>
                <a:ea typeface="Microsoft JhengHei" panose="020B0604030504040204" pitchFamily="34" charset="-120"/>
              </a:rPr>
            </a:br>
            <a:r>
              <a:rPr lang="en-US" sz="2400" cap="none" dirty="0">
                <a:latin typeface="Franklin Gothic Demi" panose="020B0703020102020204" pitchFamily="34" charset="0"/>
                <a:ea typeface="Microsoft JhengHei" panose="020B0604030504040204" pitchFamily="34" charset="-120"/>
              </a:rPr>
              <a:t>Garrick Tsosie, HR Position Control Analyst</a:t>
            </a:r>
            <a:endParaRPr lang="en-US" dirty="0">
              <a:latin typeface="Franklin Gothic Demi" panose="020B0703020102020204" pitchFamily="34" charset="0"/>
              <a:ea typeface="Microsoft JhengHei" panose="020B0604030504040204" pitchFamily="34" charset="-12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F2329-CAFC-E914-A08C-D00355DE5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4"/>
          <a:stretch/>
        </p:blipFill>
        <p:spPr>
          <a:xfrm>
            <a:off x="1153337" y="0"/>
            <a:ext cx="9885327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3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81803-0040-89B4-351C-E15F44614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"/>
          <a:stretch/>
        </p:blipFill>
        <p:spPr>
          <a:xfrm>
            <a:off x="1362404" y="0"/>
            <a:ext cx="9467193" cy="61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8BC84-01C3-2E9C-83C6-62A26073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00" y="0"/>
            <a:ext cx="9302400" cy="61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09856-E667-3913-3DB6-84198EE5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723474"/>
            <a:ext cx="8643154" cy="18879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Questions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3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Relating to budgeting for personnel?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DE41-475F-3430-A55D-D6373C8BF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904169"/>
            <a:ext cx="8630446" cy="10129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ave Script Bold Pro" pitchFamily="2" charset="0"/>
                <a:ea typeface="STXingkai" panose="02010800040101010101" pitchFamily="2" charset="-122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8047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994291" y="749406"/>
            <a:ext cx="3178629" cy="5668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lvl="1">
              <a:spcBef>
                <a:spcPts val="100"/>
              </a:spcBef>
            </a:pPr>
            <a:r>
              <a:rPr lang="en-US" sz="3600" dirty="0">
                <a:latin typeface="Franklin Gothic Demi" panose="020B0703020102020204" pitchFamily="34" charset="0"/>
              </a:rPr>
              <a:t>OVERVIEW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24177" y="1437000"/>
            <a:ext cx="11142883" cy="34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20925" algn="just">
              <a:spcBef>
                <a:spcPts val="615"/>
              </a:spcBef>
            </a:pPr>
            <a:endParaRPr lang="en-US" sz="5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/>
            </a:endParaRPr>
          </a:p>
          <a:p>
            <a:pPr marL="973138" marR="2320925" lvl="1" indent="-503238" defTabSz="5334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400" dirty="0">
                <a:latin typeface="Franklin Gothic Demi Cond" panose="020B0706030402020204" pitchFamily="34" charset="0"/>
                <a:ea typeface="Microsoft YaHei Light" panose="020B0502040204020203" pitchFamily="34" charset="-122"/>
                <a:cs typeface="Arial"/>
              </a:rPr>
              <a:t>Introductions</a:t>
            </a:r>
          </a:p>
          <a:p>
            <a:pPr marL="973138" marR="2320925" lvl="1" indent="-503238" defTabSz="5334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400" dirty="0">
                <a:latin typeface="Franklin Gothic Demi Cond" panose="020B0706030402020204" pitchFamily="34" charset="0"/>
                <a:ea typeface="Microsoft YaHei Light" panose="020B0502040204020203" pitchFamily="34" charset="-122"/>
                <a:cs typeface="Arial"/>
              </a:rPr>
              <a:t>Annual Budget Process  - Upcoming Key Dates – Budgeting for Personnel </a:t>
            </a:r>
          </a:p>
          <a:p>
            <a:pPr marL="973138" marR="2320925" lvl="1" indent="-503238" defTabSz="5334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400" dirty="0">
                <a:latin typeface="Franklin Gothic Demi Cond" panose="020B0706030402020204" pitchFamily="34" charset="0"/>
                <a:ea typeface="Microsoft YaHei Light" panose="020B0502040204020203" pitchFamily="34" charset="-122"/>
                <a:cs typeface="Arial"/>
              </a:rPr>
              <a:t>Budget Form 3 Process and Instructions</a:t>
            </a:r>
          </a:p>
          <a:p>
            <a:pPr marL="973138" marR="2320925" lvl="1" indent="-503238" defTabSz="5334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400" dirty="0">
                <a:latin typeface="Franklin Gothic Demi Cond" panose="020B0706030402020204" pitchFamily="34" charset="0"/>
                <a:ea typeface="Microsoft YaHei Light" panose="020B0502040204020203" pitchFamily="34" charset="-122"/>
                <a:cs typeface="Arial"/>
              </a:rPr>
              <a:t>Questions</a:t>
            </a:r>
            <a:endParaRPr lang="en-US" sz="2800" dirty="0">
              <a:latin typeface="Franklin Gothic Demi Cond" panose="020B0706030402020204" pitchFamily="34" charset="0"/>
              <a:ea typeface="Microsoft YaHei Light" panose="020B0502040204020203" pitchFamily="34" charset="-122"/>
              <a:cs typeface="Arial"/>
            </a:endParaRPr>
          </a:p>
          <a:p>
            <a:pPr marL="927100" marR="2320925" lvl="2" defTabSz="533400">
              <a:spcBef>
                <a:spcPts val="200"/>
              </a:spcBef>
              <a:spcAft>
                <a:spcPts val="200"/>
              </a:spcAft>
            </a:pPr>
            <a:endParaRPr lang="en-US" sz="2800" dirty="0">
              <a:latin typeface="Franklin Gothic Demi Cond" panose="020B0706030402020204" pitchFamily="34" charset="0"/>
              <a:ea typeface="Microsoft YaHei Light" panose="020B0502040204020203" pitchFamily="34" charset="-122"/>
              <a:cs typeface="Arial"/>
            </a:endParaRPr>
          </a:p>
          <a:p>
            <a:pPr marL="469900" marR="2320925" lvl="1">
              <a:spcBef>
                <a:spcPts val="200"/>
              </a:spcBef>
              <a:spcAft>
                <a:spcPts val="200"/>
              </a:spcAft>
            </a:pPr>
            <a:endParaRPr lang="en-US" sz="500" dirty="0">
              <a:latin typeface="Lucida Handwriting" panose="03010101010101010101" pitchFamily="66" charset="0"/>
              <a:ea typeface="Microsoft YaHei Light" panose="020B0502040204020203" pitchFamily="34" charset="-122"/>
              <a:cs typeface="Arial"/>
            </a:endParaRPr>
          </a:p>
          <a:p>
            <a:pPr marL="469900" marR="2320925" lvl="1" algn="just">
              <a:spcBef>
                <a:spcPts val="615"/>
              </a:spcBef>
            </a:pPr>
            <a:endParaRPr lang="en-US" sz="1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42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4606" y="126212"/>
            <a:ext cx="9602788" cy="44909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Position control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9180" y="2478795"/>
            <a:ext cx="11142023" cy="866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Position Control Section is responsible for entering and maintaining position and budget information in the Human Resources Information System (HRIS) – Position Control module.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B72EB-2352-A558-0440-5C9BECCB74DC}"/>
              </a:ext>
            </a:extLst>
          </p:cNvPr>
          <p:cNvSpPr txBox="1"/>
          <p:nvPr/>
        </p:nvSpPr>
        <p:spPr>
          <a:xfrm>
            <a:off x="249180" y="3512749"/>
            <a:ext cx="11693641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Works closely with the Office of Management &amp; Budget (OMB) during the Annual Budget Process regarding budgeting for Personnel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Generates Budget Form 3 for all General Fund programs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Enters and revises position and budget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Completes Budget Upload in HRIS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Assigns New Position ID Numbers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Completes Budget Upload in HRIS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Prepares General Wage Adjustment (GWA) Projections for FY 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Prepares and Issues New Salary Schedules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Automates the Rollover of Employee Assignments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Automates the GWA for General Fund Employees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F300C-C474-A853-9ACC-627DFAD8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" r="5285" b="10864"/>
          <a:stretch/>
        </p:blipFill>
        <p:spPr>
          <a:xfrm>
            <a:off x="-1" y="575309"/>
            <a:ext cx="12192001" cy="16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33" y="470399"/>
            <a:ext cx="9603275" cy="10492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FY 2025</a:t>
            </a:r>
            <a:r>
              <a:rPr 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annual budget process</a:t>
            </a:r>
            <a:br>
              <a:rPr 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Upcoming Key Dates – Budgeting for Personnel </a:t>
            </a:r>
            <a:b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07712"/>
              </p:ext>
            </p:extLst>
          </p:nvPr>
        </p:nvGraphicFramePr>
        <p:xfrm>
          <a:off x="929773" y="1693333"/>
          <a:ext cx="10332455" cy="292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204">
                  <a:extLst>
                    <a:ext uri="{9D8B030D-6E8A-4147-A177-3AD203B41FA5}">
                      <a16:colId xmlns:a16="http://schemas.microsoft.com/office/drawing/2014/main" val="262634266"/>
                    </a:ext>
                  </a:extLst>
                </a:gridCol>
                <a:gridCol w="6666488">
                  <a:extLst>
                    <a:ext uri="{9D8B030D-6E8A-4147-A177-3AD203B41FA5}">
                      <a16:colId xmlns:a16="http://schemas.microsoft.com/office/drawing/2014/main" val="1726487768"/>
                    </a:ext>
                  </a:extLst>
                </a:gridCol>
                <a:gridCol w="2156763">
                  <a:extLst>
                    <a:ext uri="{9D8B030D-6E8A-4147-A177-3AD203B41FA5}">
                      <a16:colId xmlns:a16="http://schemas.microsoft.com/office/drawing/2014/main" val="67151126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Performed by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840592"/>
                  </a:ext>
                </a:extLst>
              </a:tr>
              <a:tr h="8903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06/24/2024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Budget Form 3 – Listing of Positions and Assignments generated and issued to the Divisions for dissemination to their respective programs.</a:t>
                      </a:r>
                    </a:p>
                    <a:p>
                      <a:pPr algn="l"/>
                      <a:endParaRPr lang="en-US" sz="14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DPM,</a:t>
                      </a:r>
                    </a:p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Divisions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1245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06/24/2024 – 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Budget Form 3 – Review, Verification and Revisions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67548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Deadline to submit BF-3 for a finalized listing certified by DPM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Programs</a:t>
                      </a:r>
                    </a:p>
                    <a:p>
                      <a:pPr algn="l"/>
                      <a:r>
                        <a:rPr lang="en-US" sz="14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6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4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CD6288-EE53-89F3-99C2-CBED75F8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1" b="1226"/>
          <a:stretch/>
        </p:blipFill>
        <p:spPr>
          <a:xfrm>
            <a:off x="991720" y="0"/>
            <a:ext cx="102085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56CA96D-4549-D18F-76E7-46C1A278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02" y="5206761"/>
            <a:ext cx="960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51C4F-7DC8-6905-F89A-F1E3E3EB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54" y="0"/>
            <a:ext cx="9446292" cy="61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7F7FE7-FC78-3D66-4B12-5B2F737E2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"/>
          <a:stretch/>
        </p:blipFill>
        <p:spPr>
          <a:xfrm>
            <a:off x="1332635" y="0"/>
            <a:ext cx="9526731" cy="61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258B-6AA8-7BDF-51ED-E0B64B30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"/>
          <a:stretch/>
        </p:blipFill>
        <p:spPr>
          <a:xfrm>
            <a:off x="1480976" y="0"/>
            <a:ext cx="9230049" cy="61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7835C-476A-7CB5-2B25-CF4A11CC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"/>
          <a:stretch/>
        </p:blipFill>
        <p:spPr>
          <a:xfrm>
            <a:off x="1260461" y="0"/>
            <a:ext cx="9671079" cy="61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62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496</TotalTime>
  <Words>250</Words>
  <Application>Microsoft Office PowerPoint</Application>
  <PresentationFormat>Widescreen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JhengHei</vt:lpstr>
      <vt:lpstr>Microsoft JhengHei UI</vt:lpstr>
      <vt:lpstr>Microsoft YaHei</vt:lpstr>
      <vt:lpstr>Microsoft YaHei Light</vt:lpstr>
      <vt:lpstr>Arial</vt:lpstr>
      <vt:lpstr>Calibri</vt:lpstr>
      <vt:lpstr>Fave Script Bold Pro</vt:lpstr>
      <vt:lpstr>Forte</vt:lpstr>
      <vt:lpstr>Franklin Gothic Book</vt:lpstr>
      <vt:lpstr>Franklin Gothic Demi</vt:lpstr>
      <vt:lpstr>Franklin Gothic Demi Cond</vt:lpstr>
      <vt:lpstr>Franklin Gothic Medium</vt:lpstr>
      <vt:lpstr>Gill Sans MT</vt:lpstr>
      <vt:lpstr>Lucida Handwriting</vt:lpstr>
      <vt:lpstr>Gallery</vt:lpstr>
      <vt:lpstr>  Budget Form 3 Process  POSITION CONTROL   Department of Personnel Management</vt:lpstr>
      <vt:lpstr>PowerPoint Presentation</vt:lpstr>
      <vt:lpstr>Position control section</vt:lpstr>
      <vt:lpstr>FY 2025 - annual budget process Upcoming Key Dates – Budgeting for Personnel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Relating to budgeting for personnel?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Garrick Tsosie</dc:creator>
  <cp:lastModifiedBy>Garrick Tsosie</cp:lastModifiedBy>
  <cp:revision>41</cp:revision>
  <dcterms:created xsi:type="dcterms:W3CDTF">2022-01-18T16:03:41Z</dcterms:created>
  <dcterms:modified xsi:type="dcterms:W3CDTF">2024-06-27T17:16:43Z</dcterms:modified>
</cp:coreProperties>
</file>